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58" r:id="rId3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36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516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84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 dirty="0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ABF8EF-1F70-4C03-8483-15C0733DEC52}" type="datetimeFigureOut">
              <a:rPr lang="fi-FI" smtClean="0"/>
              <a:t>23.10.2023</a:t>
            </a:fld>
            <a:endParaRPr lang="fi-FI" dirty="0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 dirty="0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 dirty="0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562EBC-B74A-472A-A272-FC6F0D5E668E}" type="slidenum">
              <a:rPr lang="fi-FI" smtClean="0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7228824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73F8218-F196-4B38-901A-6B505DAE6B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FD5D4EE4-1A55-4182-8683-19C0D080F0D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CA980F2E-9108-423B-AE7A-763040699C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874629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F10576D-35AD-4236-8F06-C69B43D06B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CF767B1F-5AEB-4096-B7FA-D65FA51772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Alatunnisteen paikkamerkki 4">
            <a:extLst>
              <a:ext uri="{FF2B5EF4-FFF2-40B4-BE49-F238E27FC236}">
                <a16:creationId xmlns:a16="http://schemas.microsoft.com/office/drawing/2014/main" id="{56230FFD-259B-46F4-A886-3D5951D853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6119180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DE3B0B5-F2DD-464F-B624-A3B3FE9270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F5BA7EDF-342B-4D0E-BE57-96202218A7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Alatunnisteen paikkamerkki 4">
            <a:extLst>
              <a:ext uri="{FF2B5EF4-FFF2-40B4-BE49-F238E27FC236}">
                <a16:creationId xmlns:a16="http://schemas.microsoft.com/office/drawing/2014/main" id="{39080AA9-6CDE-45B2-BA3F-66B283E18B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6041492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166E25C-6F6F-4849-83A9-D90084A879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95B8C9B5-3A6D-46A6-A344-52B7194AFE0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230709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68054BB3-0393-43E5-BEC3-7DD487FC28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230709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8" name="Alatunnisteen paikkamerkki 4">
            <a:extLst>
              <a:ext uri="{FF2B5EF4-FFF2-40B4-BE49-F238E27FC236}">
                <a16:creationId xmlns:a16="http://schemas.microsoft.com/office/drawing/2014/main" id="{5C325275-2072-423A-A5A1-D7300DECBF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1082328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E73E0CA-68E6-4FE2-965B-F82880EC20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AA0656C1-2754-45F9-AC01-E92C6AB4F1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6578B1B4-2B46-4BDB-8637-5F3CF2C2CC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551259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CB332E67-C448-4358-AE9C-CB53D5C2BC0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CBE4D1A7-A62C-4D35-86F2-CC8DF17053A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551259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10" name="Alatunnisteen paikkamerkki 4">
            <a:extLst>
              <a:ext uri="{FF2B5EF4-FFF2-40B4-BE49-F238E27FC236}">
                <a16:creationId xmlns:a16="http://schemas.microsoft.com/office/drawing/2014/main" id="{AAC7C9A6-8B7F-4220-AB2D-67AE071DC5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9139433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0B0E716-653B-495A-98F9-A1B18A44F0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6" name="Alatunnisteen paikkamerkki 4">
            <a:extLst>
              <a:ext uri="{FF2B5EF4-FFF2-40B4-BE49-F238E27FC236}">
                <a16:creationId xmlns:a16="http://schemas.microsoft.com/office/drawing/2014/main" id="{CB210D38-B64A-44E5-9A89-F34A079BBB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321459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A022471E-0E0E-4C73-BE56-460EBF1464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5948800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9971C90-4D59-4A89-A971-1B2ECEED27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2C07071D-6345-40A8-A63A-C3DEE2BB94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AFDD2B9B-A003-4321-85D1-83D72A9F95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Alatunnisteen paikkamerkki 4">
            <a:extLst>
              <a:ext uri="{FF2B5EF4-FFF2-40B4-BE49-F238E27FC236}">
                <a16:creationId xmlns:a16="http://schemas.microsoft.com/office/drawing/2014/main" id="{7D0FAECB-70A7-4512-9099-8E6F55DC7D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108153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D331DE6-146C-4A3B-B728-363DB72137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6A2696BA-688C-466B-A055-74DD9E1022D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 dirty="0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7E2CAF6E-54DF-4779-B121-562DA0571C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Alatunnisteen paikkamerkki 4">
            <a:extLst>
              <a:ext uri="{FF2B5EF4-FFF2-40B4-BE49-F238E27FC236}">
                <a16:creationId xmlns:a16="http://schemas.microsoft.com/office/drawing/2014/main" id="{D29575E8-9D57-4765-A504-68E3E86479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3555173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D15E09F3-5D03-403A-8C2E-B4FC0FEBF3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ECEE2855-F9D8-4EC8-8CCA-1F483B071F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4"/>
            <a:ext cx="10515600" cy="421879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cxnSp>
        <p:nvCxnSpPr>
          <p:cNvPr id="8" name="Suora yhdysviiva 7">
            <a:extLst>
              <a:ext uri="{FF2B5EF4-FFF2-40B4-BE49-F238E27FC236}">
                <a16:creationId xmlns:a16="http://schemas.microsoft.com/office/drawing/2014/main" id="{CD5269B6-33D1-4355-A1E8-B33AA7DF5C53}"/>
              </a:ext>
            </a:extLst>
          </p:cNvPr>
          <p:cNvCxnSpPr>
            <a:cxnSpLocks/>
          </p:cNvCxnSpPr>
          <p:nvPr userDrawn="1"/>
        </p:nvCxnSpPr>
        <p:spPr>
          <a:xfrm>
            <a:off x="838200" y="6200384"/>
            <a:ext cx="10515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Kuva 12">
            <a:extLst>
              <a:ext uri="{FF2B5EF4-FFF2-40B4-BE49-F238E27FC236}">
                <a16:creationId xmlns:a16="http://schemas.microsoft.com/office/drawing/2014/main" id="{4B558781-70F7-46AE-A32B-B905A5B030A7}"/>
              </a:ext>
            </a:extLst>
          </p:cNvPr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4042" y="6195423"/>
            <a:ext cx="1665077" cy="677407"/>
          </a:xfrm>
          <a:prstGeom prst="rect">
            <a:avLst/>
          </a:prstGeom>
          <a:ln>
            <a:noFill/>
          </a:ln>
        </p:spPr>
      </p:pic>
      <p:sp>
        <p:nvSpPr>
          <p:cNvPr id="7" name="Alatunnisteen paikkamerkki 4">
            <a:extLst>
              <a:ext uri="{FF2B5EF4-FFF2-40B4-BE49-F238E27FC236}">
                <a16:creationId xmlns:a16="http://schemas.microsoft.com/office/drawing/2014/main" id="{C20B1EF0-DF07-4484-BD0B-D9D874ECFC2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1430247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Segoe UI Black" panose="020B0A02040204020203" pitchFamily="34" charset="0"/>
          <a:ea typeface="Segoe UI Black" panose="020B0A02040204020203" pitchFamily="34" charset="0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Segoe UI" panose="020B0502040204020203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Segoe UI" panose="020B0502040204020203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Segoe UI" panose="020B0502040204020203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Segoe UI" panose="020B0502040204020203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Segoe UI" panose="020B0502040204020203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D2944A3-AE50-4FE3-A3D9-7463D14B4F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5"/>
            <a:ext cx="10587607" cy="1325563"/>
          </a:xfrm>
        </p:spPr>
        <p:txBody>
          <a:bodyPr vert="horz" lIns="91440" tIns="45720" rIns="91440" bIns="45720" rtlCol="0" anchor="ctr">
            <a:noAutofit/>
          </a:bodyPr>
          <a:lstStyle/>
          <a:p>
            <a:pPr>
              <a:defRPr/>
            </a:pPr>
            <a:br>
              <a:rPr lang="fi-FI" sz="3500" dirty="0"/>
            </a:br>
            <a:br>
              <a:rPr lang="fi-FI" sz="3500" dirty="0"/>
            </a:br>
            <a:r>
              <a:rPr lang="en-US" sz="4000" dirty="0"/>
              <a:t>Personnel by sector in the Oulu region, 1/2010</a:t>
            </a:r>
            <a:r>
              <a:rPr lang="fi-FI" sz="4000" dirty="0"/>
              <a:t>–6/2023 </a:t>
            </a:r>
            <a:r>
              <a:rPr lang="en-US" sz="1600" b="1" dirty="0"/>
              <a:t>Trend series,  Year 2015 = 100</a:t>
            </a:r>
            <a:br>
              <a:rPr lang="fi-FI" sz="3500" b="1" dirty="0"/>
            </a:br>
            <a:endParaRPr lang="fi-FI" sz="3500" b="1" dirty="0"/>
          </a:p>
        </p:txBody>
      </p:sp>
      <p:sp>
        <p:nvSpPr>
          <p:cNvPr id="5" name="Päiväyksen paikkamerkki 3">
            <a:extLst>
              <a:ext uri="{FF2B5EF4-FFF2-40B4-BE49-F238E27FC236}">
                <a16:creationId xmlns:a16="http://schemas.microsoft.com/office/drawing/2014/main" id="{74B61241-56D7-4FEF-BE16-8DB9A321DCBE}"/>
              </a:ext>
            </a:extLst>
          </p:cNvPr>
          <p:cNvSpPr txBox="1">
            <a:spLocks/>
          </p:cNvSpPr>
          <p:nvPr/>
        </p:nvSpPr>
        <p:spPr>
          <a:xfrm>
            <a:off x="744523" y="6238828"/>
            <a:ext cx="1629561" cy="3810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fi-FI"/>
            </a:defPPr>
            <a:lvl1pPr marL="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9pPr>
          </a:lstStyle>
          <a:p>
            <a:r>
              <a:rPr lang="fi-FI" altLang="fi-FI" sz="800" dirty="0">
                <a:solidFill>
                  <a:srgbClr val="585858"/>
                </a:solidFill>
              </a:rPr>
              <a:t>Source: Statistics Finland </a:t>
            </a:r>
          </a:p>
          <a:p>
            <a:endParaRPr lang="fi-FI" altLang="fi-FI" sz="800" dirty="0">
              <a:solidFill>
                <a:srgbClr val="585858"/>
              </a:solidFill>
            </a:endParaRPr>
          </a:p>
          <a:p>
            <a:endParaRPr lang="fi-FI" altLang="fi-FI" sz="800" dirty="0">
              <a:solidFill>
                <a:srgbClr val="585858"/>
              </a:solidFill>
            </a:endParaRPr>
          </a:p>
        </p:txBody>
      </p:sp>
      <p:pic>
        <p:nvPicPr>
          <p:cNvPr id="6" name="Sisällön paikkamerkki 5">
            <a:extLst>
              <a:ext uri="{FF2B5EF4-FFF2-40B4-BE49-F238E27FC236}">
                <a16:creationId xmlns:a16="http://schemas.microsoft.com/office/drawing/2014/main" id="{E61DC19D-355A-0C76-0526-CA8F8F85A3F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776440" y="2231433"/>
            <a:ext cx="6639119" cy="34079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96114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D2944A3-AE50-4FE3-A3D9-7463D14B4F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5"/>
            <a:ext cx="10587607" cy="1325563"/>
          </a:xfrm>
        </p:spPr>
        <p:txBody>
          <a:bodyPr vert="horz" lIns="91440" tIns="45720" rIns="91440" bIns="45720" rtlCol="0" anchor="ctr">
            <a:noAutofit/>
          </a:bodyPr>
          <a:lstStyle/>
          <a:p>
            <a:pPr>
              <a:defRPr/>
            </a:pPr>
            <a:br>
              <a:rPr lang="fi-FI" sz="3500" dirty="0"/>
            </a:br>
            <a:br>
              <a:rPr lang="fi-FI" sz="3500" dirty="0"/>
            </a:br>
            <a:r>
              <a:rPr lang="en-US" sz="4000" dirty="0"/>
              <a:t>Personnel by sector in the Oulu region, 1/2010</a:t>
            </a:r>
            <a:r>
              <a:rPr lang="fi-FI" sz="4000" dirty="0"/>
              <a:t>–6/2023 </a:t>
            </a:r>
            <a:r>
              <a:rPr lang="en-US" sz="1600" b="1" dirty="0"/>
              <a:t>Trend series,  Year 2015 = 100</a:t>
            </a:r>
            <a:br>
              <a:rPr lang="fi-FI" sz="3500" b="1" dirty="0"/>
            </a:br>
            <a:endParaRPr lang="fi-FI" sz="3500" b="1" dirty="0"/>
          </a:p>
        </p:txBody>
      </p:sp>
      <p:sp>
        <p:nvSpPr>
          <p:cNvPr id="5" name="Päiväyksen paikkamerkki 3">
            <a:extLst>
              <a:ext uri="{FF2B5EF4-FFF2-40B4-BE49-F238E27FC236}">
                <a16:creationId xmlns:a16="http://schemas.microsoft.com/office/drawing/2014/main" id="{74B61241-56D7-4FEF-BE16-8DB9A321DCBE}"/>
              </a:ext>
            </a:extLst>
          </p:cNvPr>
          <p:cNvSpPr txBox="1">
            <a:spLocks/>
          </p:cNvSpPr>
          <p:nvPr/>
        </p:nvSpPr>
        <p:spPr>
          <a:xfrm>
            <a:off x="744523" y="6238828"/>
            <a:ext cx="1629561" cy="3810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fi-FI"/>
            </a:defPPr>
            <a:lvl1pPr marL="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9pPr>
          </a:lstStyle>
          <a:p>
            <a:r>
              <a:rPr lang="fi-FI" altLang="fi-FI" sz="800" dirty="0">
                <a:solidFill>
                  <a:srgbClr val="585858"/>
                </a:solidFill>
              </a:rPr>
              <a:t>Source: Statistics Finland </a:t>
            </a:r>
          </a:p>
          <a:p>
            <a:endParaRPr lang="fi-FI" altLang="fi-FI" sz="800" dirty="0">
              <a:solidFill>
                <a:srgbClr val="585858"/>
              </a:solidFill>
            </a:endParaRPr>
          </a:p>
          <a:p>
            <a:endParaRPr lang="fi-FI" altLang="fi-FI" sz="800" dirty="0">
              <a:solidFill>
                <a:srgbClr val="585858"/>
              </a:solidFill>
            </a:endParaRPr>
          </a:p>
        </p:txBody>
      </p:sp>
      <p:pic>
        <p:nvPicPr>
          <p:cNvPr id="6" name="Sisällön paikkamerkki 5">
            <a:extLst>
              <a:ext uri="{FF2B5EF4-FFF2-40B4-BE49-F238E27FC236}">
                <a16:creationId xmlns:a16="http://schemas.microsoft.com/office/drawing/2014/main" id="{3B0EE851-35EB-AD48-6B3A-975BEB95545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776440" y="2103405"/>
            <a:ext cx="6639119" cy="36640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54654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Mukautettu 2">
      <a:dk1>
        <a:srgbClr val="004365"/>
      </a:dk1>
      <a:lt1>
        <a:sysClr val="window" lastClr="FFFFFF"/>
      </a:lt1>
      <a:dk2>
        <a:srgbClr val="44546A"/>
      </a:dk2>
      <a:lt2>
        <a:srgbClr val="E7E6E6"/>
      </a:lt2>
      <a:accent1>
        <a:srgbClr val="004365"/>
      </a:accent1>
      <a:accent2>
        <a:srgbClr val="FD8517"/>
      </a:accent2>
      <a:accent3>
        <a:srgbClr val="A5A5A5"/>
      </a:accent3>
      <a:accent4>
        <a:srgbClr val="FFC000"/>
      </a:accent4>
      <a:accent5>
        <a:srgbClr val="0086CB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266</TotalTime>
  <Words>48</Words>
  <Application>Microsoft Office PowerPoint</Application>
  <PresentationFormat>Laajakuva</PresentationFormat>
  <Paragraphs>4</Paragraphs>
  <Slides>2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2</vt:i4>
      </vt:variant>
    </vt:vector>
  </HeadingPairs>
  <TitlesOfParts>
    <vt:vector size="7" baseType="lpstr">
      <vt:lpstr>Arial</vt:lpstr>
      <vt:lpstr>Calibri</vt:lpstr>
      <vt:lpstr>Segoe UI</vt:lpstr>
      <vt:lpstr>Segoe UI Black</vt:lpstr>
      <vt:lpstr>Office-teema</vt:lpstr>
      <vt:lpstr>  Personnel by sector in the Oulu region, 1/2010–6/2023 Trend series,  Year 2015 = 100 </vt:lpstr>
      <vt:lpstr>  Personnel by sector in the Oulu region, 1/2010–6/2023 Trend series,  Year 2015 = 100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Karppinen Anna</dc:creator>
  <cp:lastModifiedBy>Leena Aulaskari</cp:lastModifiedBy>
  <cp:revision>41</cp:revision>
  <dcterms:created xsi:type="dcterms:W3CDTF">2022-11-28T07:35:46Z</dcterms:created>
  <dcterms:modified xsi:type="dcterms:W3CDTF">2023-10-23T07:29:42Z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e7f2b28d-54cf-44b6-aad9-6a2b7fb652a6_Enabled">
    <vt:lpwstr>true</vt:lpwstr>
  </property>
  <property fmtid="{D5CDD505-2E9C-101B-9397-08002B2CF9AE}" pid="3" name="MSIP_Label_e7f2b28d-54cf-44b6-aad9-6a2b7fb652a6_SetDate">
    <vt:lpwstr>2022-11-28T07:35:46Z</vt:lpwstr>
  </property>
  <property fmtid="{D5CDD505-2E9C-101B-9397-08002B2CF9AE}" pid="4" name="MSIP_Label_e7f2b28d-54cf-44b6-aad9-6a2b7fb652a6_Method">
    <vt:lpwstr>Standard</vt:lpwstr>
  </property>
  <property fmtid="{D5CDD505-2E9C-101B-9397-08002B2CF9AE}" pid="5" name="MSIP_Label_e7f2b28d-54cf-44b6-aad9-6a2b7fb652a6_Name">
    <vt:lpwstr>e7f2b28d-54cf-44b6-aad9-6a2b7fb652a6</vt:lpwstr>
  </property>
  <property fmtid="{D5CDD505-2E9C-101B-9397-08002B2CF9AE}" pid="6" name="MSIP_Label_e7f2b28d-54cf-44b6-aad9-6a2b7fb652a6_SiteId">
    <vt:lpwstr>5cc89a67-fa29-4356-af5d-f436abc7c21b</vt:lpwstr>
  </property>
  <property fmtid="{D5CDD505-2E9C-101B-9397-08002B2CF9AE}" pid="7" name="MSIP_Label_e7f2b28d-54cf-44b6-aad9-6a2b7fb652a6_ActionId">
    <vt:lpwstr>79043680-0f3a-493a-ab98-3bd6ac91e63f</vt:lpwstr>
  </property>
  <property fmtid="{D5CDD505-2E9C-101B-9397-08002B2CF9AE}" pid="8" name="MSIP_Label_e7f2b28d-54cf-44b6-aad9-6a2b7fb652a6_ContentBits">
    <vt:lpwstr>0</vt:lpwstr>
  </property>
</Properties>
</file>